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23"/>
  </p:notesMasterIdLst>
  <p:sldIdLst>
    <p:sldId id="1507" r:id="rId2"/>
    <p:sldId id="1508" r:id="rId3"/>
    <p:sldId id="1715" r:id="rId4"/>
    <p:sldId id="1675" r:id="rId5"/>
    <p:sldId id="1713" r:id="rId6"/>
    <p:sldId id="1704" r:id="rId7"/>
    <p:sldId id="1702" r:id="rId8"/>
    <p:sldId id="1674" r:id="rId9"/>
    <p:sldId id="1716" r:id="rId10"/>
    <p:sldId id="1705" r:id="rId11"/>
    <p:sldId id="1703" r:id="rId12"/>
    <p:sldId id="1714" r:id="rId13"/>
    <p:sldId id="1706" r:id="rId14"/>
    <p:sldId id="1687" r:id="rId15"/>
    <p:sldId id="1707" r:id="rId16"/>
    <p:sldId id="1676" r:id="rId17"/>
    <p:sldId id="1711" r:id="rId18"/>
    <p:sldId id="1712" r:id="rId19"/>
    <p:sldId id="1688" r:id="rId20"/>
    <p:sldId id="1637" r:id="rId21"/>
    <p:sldId id="170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404"/>
    <a:srgbClr val="192610"/>
    <a:srgbClr val="000000"/>
    <a:srgbClr val="700000"/>
    <a:srgbClr val="020202"/>
    <a:srgbClr val="004620"/>
    <a:srgbClr val="460000"/>
    <a:srgbClr val="240F33"/>
    <a:srgbClr val="000408"/>
    <a:srgbClr val="040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2" autoAdjust="0"/>
    <p:restoredTop sz="83949" autoAdjust="0"/>
  </p:normalViewPr>
  <p:slideViewPr>
    <p:cSldViewPr snapToGrid="0">
      <p:cViewPr varScale="1">
        <p:scale>
          <a:sx n="77" d="100"/>
          <a:sy n="77" d="100"/>
        </p:scale>
        <p:origin x="474" y="54"/>
      </p:cViewPr>
      <p:guideLst/>
    </p:cSldViewPr>
  </p:slideViewPr>
  <p:outlineViewPr>
    <p:cViewPr>
      <p:scale>
        <a:sx n="33" d="100"/>
        <a:sy n="33" d="100"/>
      </p:scale>
      <p:origin x="0" y="-76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10/23/2020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b="0" i="0" kern="1200" dirty="0" smtClean="0">
                <a:solidFill>
                  <a:schemeClr val="tx1"/>
                </a:solidFill>
                <a:effectLst/>
                <a:latin typeface="+mn-lt"/>
                <a:ea typeface="+mn-ea"/>
                <a:cs typeface="+mn-cs"/>
              </a:rPr>
              <a:t>Defining a </a:t>
            </a:r>
            <a:r>
              <a:rPr lang="en-US" sz="1200" b="1" i="0" kern="1200" dirty="0" smtClean="0">
                <a:solidFill>
                  <a:schemeClr val="tx1"/>
                </a:solidFill>
                <a:effectLst/>
                <a:latin typeface="+mn-lt"/>
                <a:ea typeface="+mn-ea"/>
                <a:cs typeface="+mn-cs"/>
              </a:rPr>
              <a:t>denomination</a:t>
            </a:r>
          </a:p>
          <a:p>
            <a:pPr marL="228600" indent="-228600">
              <a:buAutoNum type="arabicParenR"/>
            </a:pPr>
            <a:r>
              <a:rPr lang="en-US" sz="1200" b="0" i="0" kern="1200" dirty="0" smtClean="0">
                <a:solidFill>
                  <a:schemeClr val="tx1"/>
                </a:solidFill>
                <a:effectLst/>
                <a:latin typeface="+mn-lt"/>
                <a:ea typeface="+mn-ea"/>
                <a:cs typeface="+mn-cs"/>
              </a:rPr>
              <a:t>In terms of currency</a:t>
            </a:r>
          </a:p>
          <a:p>
            <a:pPr marL="228600" indent="-228600">
              <a:buAutoNum type="arabicParenR"/>
            </a:pPr>
            <a:r>
              <a:rPr lang="en-US" sz="1200" b="0" i="0" kern="1200" dirty="0" smtClean="0">
                <a:solidFill>
                  <a:schemeClr val="tx1"/>
                </a:solidFill>
                <a:effectLst/>
                <a:latin typeface="+mn-lt"/>
                <a:ea typeface="+mn-ea"/>
                <a:cs typeface="+mn-cs"/>
              </a:rPr>
              <a:t>In terms of math</a:t>
            </a:r>
          </a:p>
          <a:p>
            <a:pPr marL="228600" indent="-228600">
              <a:buAutoNum type="arabicParenR"/>
            </a:pPr>
            <a:r>
              <a:rPr lang="en-US" sz="1200" b="0" i="0" kern="1200" dirty="0" smtClean="0">
                <a:solidFill>
                  <a:schemeClr val="tx1"/>
                </a:solidFill>
                <a:effectLst/>
                <a:latin typeface="+mn-lt"/>
                <a:ea typeface="+mn-ea"/>
                <a:cs typeface="+mn-cs"/>
              </a:rPr>
              <a:t>Literal meaning</a:t>
            </a:r>
          </a:p>
          <a:p>
            <a:pPr marL="228600" indent="-228600">
              <a:buAutoNum type="arabicParenR"/>
            </a:pPr>
            <a:r>
              <a:rPr lang="en-US" sz="1200" b="0" i="0" kern="1200" dirty="0" smtClean="0">
                <a:solidFill>
                  <a:schemeClr val="tx1"/>
                </a:solidFill>
                <a:effectLst/>
                <a:latin typeface="+mn-lt"/>
                <a:ea typeface="+mn-ea"/>
                <a:cs typeface="+mn-cs"/>
              </a:rPr>
              <a:t>Spiritual meaning</a:t>
            </a:r>
            <a:endParaRPr lang="en-US" kern="1200" dirty="0"/>
          </a:p>
        </p:txBody>
      </p:sp>
    </p:spTree>
    <p:extLst>
      <p:ext uri="{BB962C8B-B14F-4D97-AF65-F5344CB8AC3E}">
        <p14:creationId xmlns:p14="http://schemas.microsoft.com/office/powerpoint/2010/main" val="3671983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12</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1Pe 3:15 But sanctify the Lord God in your hearts, and always be ready to give a defense to everyone who asks you a reason for the hope that is in you, with meekness and fear;</a:t>
            </a:r>
          </a:p>
          <a:p>
            <a:r>
              <a:rPr lang="en-US" kern="1200" dirty="0" smtClean="0"/>
              <a:t>1Pe 3:2 when they observe your chaste conduct accompanied by fear.</a:t>
            </a:r>
          </a:p>
          <a:p>
            <a:r>
              <a:rPr lang="en-US" kern="1200" dirty="0" smtClean="0"/>
              <a:t>1Pe 2:11 Beloved, I beg you as sojourners and pilgrims, abstain from fleshly lusts which war against the soul, 12 having your conduct honorable among the Gentiles, that when they speak against you as evildoers, they may, by your good works which they observe, glorify God in the day of visitation.</a:t>
            </a:r>
            <a:endParaRPr lang="en-US" kern="1200" dirty="0"/>
          </a:p>
        </p:txBody>
      </p:sp>
    </p:spTree>
    <p:extLst>
      <p:ext uri="{BB962C8B-B14F-4D97-AF65-F5344CB8AC3E}">
        <p14:creationId xmlns:p14="http://schemas.microsoft.com/office/powerpoint/2010/main" val="61418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1Pe 3:15 But sanctify the Lord God in your hearts, and always be ready to give a defense to everyone who asks you a reason for the hope that is in you, with meekness and fear;</a:t>
            </a:r>
          </a:p>
          <a:p>
            <a:r>
              <a:rPr lang="en-US" kern="1200" dirty="0" smtClean="0"/>
              <a:t>1Pe 3:2 when they observe your chaste conduct accompanied by fear.</a:t>
            </a:r>
          </a:p>
          <a:p>
            <a:r>
              <a:rPr lang="en-US" kern="1200" dirty="0" smtClean="0"/>
              <a:t>1Pe 2:11 Beloved, I beg you as sojourners and pilgrims, abstain from fleshly lusts which war against the soul, 12 having your conduct honorable among the Gentiles, that when they speak against you as evildoers, they may, by your good works which they observe, glorify God in the day of visitation.</a:t>
            </a:r>
            <a:endParaRPr lang="en-US" kern="1200" dirty="0"/>
          </a:p>
        </p:txBody>
      </p:sp>
    </p:spTree>
    <p:extLst>
      <p:ext uri="{BB962C8B-B14F-4D97-AF65-F5344CB8AC3E}">
        <p14:creationId xmlns:p14="http://schemas.microsoft.com/office/powerpoint/2010/main" val="2171479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940964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3060902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err="1" smtClean="0"/>
              <a:t>Php</a:t>
            </a:r>
            <a:r>
              <a:rPr lang="en-US" kern="1200" dirty="0" smtClean="0"/>
              <a:t> 4:8 Finally, brethren, whatever things are true, whatever things are noble, whatever things are just, whatever things are pure, whatever things are lovely, whatever things are of good report, if there is any virtue and if there is anything praiseworthy--meditate on these things.</a:t>
            </a:r>
            <a:endParaRPr lang="en-US" kern="1200" dirty="0"/>
          </a:p>
        </p:txBody>
      </p:sp>
    </p:spTree>
    <p:extLst>
      <p:ext uri="{BB962C8B-B14F-4D97-AF65-F5344CB8AC3E}">
        <p14:creationId xmlns:p14="http://schemas.microsoft.com/office/powerpoint/2010/main" val="3036368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3998911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8936349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3093386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06879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Mt 16:18 "And I also say to you that you are Peter, and on this rock I will build My church, and the gates of Hades shall not prevail against it. 19 "And I will give you the keys of the kingdom of heaven,</a:t>
            </a:r>
          </a:p>
          <a:p>
            <a:r>
              <a:rPr lang="en-US" sz="1200" kern="1200" dirty="0" err="1" smtClean="0">
                <a:solidFill>
                  <a:schemeClr val="tx1"/>
                </a:solidFill>
                <a:effectLst/>
                <a:latin typeface="+mn-lt"/>
                <a:ea typeface="+mn-ea"/>
                <a:cs typeface="+mn-cs"/>
              </a:rPr>
              <a:t>Eph</a:t>
            </a:r>
            <a:r>
              <a:rPr lang="en-US" sz="1200" kern="1200" dirty="0" smtClean="0">
                <a:solidFill>
                  <a:schemeClr val="tx1"/>
                </a:solidFill>
                <a:effectLst/>
                <a:latin typeface="+mn-lt"/>
                <a:ea typeface="+mn-ea"/>
                <a:cs typeface="+mn-cs"/>
              </a:rPr>
              <a:t> 2:20 having been built on the foundation of the apostles and prophets, Jesus Christ Himself being the chief cornerstone,</a:t>
            </a:r>
          </a:p>
          <a:p>
            <a:r>
              <a:rPr lang="en-US" sz="1200" kern="1200" dirty="0" smtClean="0">
                <a:solidFill>
                  <a:schemeClr val="tx1"/>
                </a:solidFill>
                <a:effectLst/>
                <a:latin typeface="+mn-lt"/>
                <a:ea typeface="+mn-ea"/>
                <a:cs typeface="+mn-cs"/>
              </a:rPr>
              <a:t>Jude 1:3 ¶ Beloved, while I was very diligent to write to you concerning our common salvation, I found it necessary to write to you exhorting you to contend earnestly for the faith which was once for all delivered to the saints.</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843463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 2Ti 1:13 Hold fast the pattern of sound words which you have heard from me, in faith and love which are in Christ Jesus.</a:t>
            </a:r>
          </a:p>
          <a:p>
            <a:r>
              <a:rPr lang="en-US" sz="1200" kern="1200" dirty="0" err="1" smtClean="0">
                <a:solidFill>
                  <a:schemeClr val="tx1"/>
                </a:solidFill>
                <a:effectLst/>
                <a:latin typeface="+mn-lt"/>
                <a:ea typeface="+mn-ea"/>
                <a:cs typeface="+mn-cs"/>
              </a:rPr>
              <a:t>Php</a:t>
            </a:r>
            <a:r>
              <a:rPr lang="en-US" sz="1200" kern="1200" dirty="0" smtClean="0">
                <a:solidFill>
                  <a:schemeClr val="tx1"/>
                </a:solidFill>
                <a:effectLst/>
                <a:latin typeface="+mn-lt"/>
                <a:ea typeface="+mn-ea"/>
                <a:cs typeface="+mn-cs"/>
              </a:rPr>
              <a:t> 3:17 ¶ Brethren, join in following my example, and note those who so walk, as you have us for a pattern.</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424514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890902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907639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1Pe 3:15 But sanctify the Lord God in your hearts, and always be ready to give a defense to everyone who asks you a reason for the hope that is in you, with meekness and fear;</a:t>
            </a:r>
          </a:p>
          <a:p>
            <a:r>
              <a:rPr lang="en-US" kern="1200" dirty="0" smtClean="0"/>
              <a:t>1Pe 3:2 when they observe your chaste conduct accompanied by fear.</a:t>
            </a:r>
          </a:p>
          <a:p>
            <a:r>
              <a:rPr lang="en-US" kern="1200" dirty="0" smtClean="0"/>
              <a:t>1Pe 2:11 Beloved, I beg you as sojourners and pilgrims, abstain from fleshly lusts which war against the soul, 12 having your conduct honorable among the Gentiles, that when they speak against you as evildoers, they may, by your good works which they observe, glorify God in the day of visitation.</a:t>
            </a:r>
            <a:endParaRPr lang="en-US" kern="1200" dirty="0"/>
          </a:p>
        </p:txBody>
      </p:sp>
    </p:spTree>
    <p:extLst>
      <p:ext uri="{BB962C8B-B14F-4D97-AF65-F5344CB8AC3E}">
        <p14:creationId xmlns:p14="http://schemas.microsoft.com/office/powerpoint/2010/main" val="450046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1Pe 3:15 But sanctify the Lord God in your hearts, and always be ready to give a defense to everyone who asks you a reason for the hope that is in you, with meekness and fear;</a:t>
            </a:r>
          </a:p>
          <a:p>
            <a:r>
              <a:rPr lang="en-US" kern="1200" dirty="0" smtClean="0"/>
              <a:t>1Pe 3:2 when they observe your chaste conduct accompanied by fear.</a:t>
            </a:r>
          </a:p>
          <a:p>
            <a:r>
              <a:rPr lang="en-US" kern="1200" dirty="0" smtClean="0"/>
              <a:t>1Pe 2:11 Beloved, I beg you as sojourners and pilgrims, abstain from fleshly lusts which war against the soul, 12 having your conduct honorable among the Gentiles, that when they speak against you as evildoers, they may, by your good works which they observe, glorify God in the day of visitation.</a:t>
            </a:r>
            <a:endParaRPr lang="en-US" kern="1200" dirty="0"/>
          </a:p>
        </p:txBody>
      </p:sp>
    </p:spTree>
    <p:extLst>
      <p:ext uri="{BB962C8B-B14F-4D97-AF65-F5344CB8AC3E}">
        <p14:creationId xmlns:p14="http://schemas.microsoft.com/office/powerpoint/2010/main" val="4069379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2479534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10/23/2020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10/23/2020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10/23/2020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10/23/2020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10/23/2020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10/23/2020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10/23/2020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dirty="0" smtClean="0">
                <a:effectLst>
                  <a:glow rad="228600">
                    <a:srgbClr val="03080D"/>
                  </a:glow>
                </a:effectLst>
              </a:rPr>
              <a:t>	9:30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a:t>
            </a:r>
            <a:r>
              <a:rPr lang="en-US" sz="4000" dirty="0" smtClean="0">
                <a:effectLst>
                  <a:glow rad="228600">
                    <a:srgbClr val="03080D"/>
                  </a:glow>
                </a:effectLst>
              </a:rPr>
              <a:t>	5:00 </a:t>
            </a:r>
            <a:r>
              <a:rPr lang="en-US" sz="4000" dirty="0">
                <a:effectLst>
                  <a:glow rad="228600">
                    <a:srgbClr val="03080D"/>
                  </a:glow>
                </a:effectLst>
              </a:rPr>
              <a:t>PM</a:t>
            </a:r>
          </a:p>
          <a:p>
            <a:pPr marL="0" indent="0">
              <a:buNone/>
            </a:pPr>
            <a:r>
              <a:rPr lang="en-US" sz="4000" b="1" dirty="0">
                <a:effectLst>
                  <a:glow rad="228600">
                    <a:srgbClr val="03080D"/>
                  </a:glow>
                </a:effectLst>
              </a:rPr>
              <a:t>Wednesday</a:t>
            </a:r>
          </a:p>
          <a:p>
            <a:pPr marL="487668" lvl="1" indent="0">
              <a:buNone/>
            </a:pPr>
            <a:r>
              <a:rPr lang="en-US" sz="4000" dirty="0">
                <a:effectLst>
                  <a:glow rad="228600">
                    <a:srgbClr val="03080D"/>
                  </a:glow>
                </a:effectLst>
              </a:rPr>
              <a:t>Bible Class </a:t>
            </a:r>
            <a:r>
              <a:rPr lang="en-US" sz="4000" dirty="0" smtClean="0">
                <a:effectLst>
                  <a:glow rad="228600">
                    <a:srgbClr val="03080D"/>
                  </a:glow>
                </a:effectLst>
              </a:rPr>
              <a:t>		</a:t>
            </a:r>
            <a:r>
              <a:rPr lang="en-US" sz="4000" dirty="0">
                <a:effectLst>
                  <a:glow rad="228600">
                    <a:srgbClr val="03080D"/>
                  </a:glow>
                </a:effectLst>
              </a:rPr>
              <a:t>	 </a:t>
            </a:r>
            <a:r>
              <a:rPr lang="en-US" sz="4000" dirty="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First Denomination </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5"/>
            <a:ext cx="11576544" cy="5569150"/>
          </a:xfrm>
        </p:spPr>
        <p:txBody>
          <a:bodyPr>
            <a:norm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the end of the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Apostolic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time </a:t>
            </a: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Men rose up to distort the Gospel</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Churches were subverted into error</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Soon churches of men arose</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As prophesied </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Becoming denominations we know today</a:t>
            </a:r>
          </a:p>
        </p:txBody>
      </p:sp>
    </p:spTree>
    <p:extLst>
      <p:ext uri="{BB962C8B-B14F-4D97-AF65-F5344CB8AC3E}">
        <p14:creationId xmlns:p14="http://schemas.microsoft.com/office/powerpoint/2010/main" val="2953165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First Denomination </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6"/>
            <a:ext cx="11576544" cy="4909893"/>
          </a:xfrm>
        </p:spPr>
        <p:txBody>
          <a:bodyPr>
            <a:normAutofit/>
          </a:bodyPr>
          <a:lstStyle/>
          <a:p>
            <a:pPr marL="0" indent="0" algn="just">
              <a:buClr>
                <a:srgbClr val="FFFFCC"/>
              </a:buClr>
              <a:buSzPct val="75000"/>
              <a:buNone/>
            </a:pP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600746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First Denomination </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6"/>
            <a:ext cx="11576544" cy="4909893"/>
          </a:xfrm>
        </p:spPr>
        <p:txBody>
          <a:bodyPr>
            <a:norm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1</a:t>
            </a:r>
            <a:r>
              <a:rPr lang="en-US" sz="4800" b="1" baseline="3000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st</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denomination:</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65870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First Denomination </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6"/>
            <a:ext cx="11576544" cy="5178624"/>
          </a:xfrm>
        </p:spPr>
        <p:txBody>
          <a:bodyPr>
            <a:norm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1</a:t>
            </a:r>
            <a:r>
              <a:rPr lang="en-US" sz="4800" b="1" baseline="3000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st</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denomination: 1 Kings 12:25-33</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Created by a man – Jeroboam</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Unauthorized images</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Unauthorized priests</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Unauthorized sacrifices</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Unauthorized places to worship</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879536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rPr>
              <a:t>The First Denomination </a:t>
            </a:r>
          </a:p>
        </p:txBody>
      </p:sp>
      <p:sp>
        <p:nvSpPr>
          <p:cNvPr id="3" name="Text Placeholder 2"/>
          <p:cNvSpPr txBox="1">
            <a:spLocks noGrp="1"/>
          </p:cNvSpPr>
          <p:nvPr>
            <p:ph type="body" idx="4294967295"/>
          </p:nvPr>
        </p:nvSpPr>
        <p:spPr>
          <a:xfrm>
            <a:off x="390169" y="1679376"/>
            <a:ext cx="11576544" cy="4909893"/>
          </a:xfrm>
        </p:spPr>
        <p:txBody>
          <a:bodyPr>
            <a:norm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Very similar to the worship of Jehovah</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Days of worship</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Name of God </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“House of God” </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Satisfied the genuine desire to worship</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953099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rPr>
              <a:t>The First Denomination </a:t>
            </a:r>
          </a:p>
        </p:txBody>
      </p:sp>
      <p:sp>
        <p:nvSpPr>
          <p:cNvPr id="3" name="Text Placeholder 2"/>
          <p:cNvSpPr txBox="1">
            <a:spLocks noGrp="1"/>
          </p:cNvSpPr>
          <p:nvPr>
            <p:ph type="body" idx="4294967295"/>
          </p:nvPr>
        </p:nvSpPr>
        <p:spPr>
          <a:xfrm>
            <a:off x="390169" y="1679376"/>
            <a:ext cx="11576544" cy="4909893"/>
          </a:xfrm>
        </p:spPr>
        <p:txBody>
          <a:bodyPr>
            <a:norm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God’s response: 1 Kings 13:1-10</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To curse the place of worship</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To curse the officers of worship</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To curse the altar of worship</a:t>
            </a:r>
          </a:p>
          <a:p>
            <a:pPr marL="0" indent="0" algn="just">
              <a:buClr>
                <a:srgbClr val="FFFFCC"/>
              </a:buClr>
              <a:buSzPct val="75000"/>
              <a:buNone/>
            </a:pP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POINT: God’s way or No way</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24761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16115"/>
            <a:ext cx="12191999" cy="1228028"/>
          </a:xfrm>
        </p:spPr>
        <p:txBody>
          <a:bodyPr wrap="square">
            <a:spAutoFit/>
          </a:bodyPr>
          <a:lstStyle/>
          <a:p>
            <a:pPr lvl="0" algn="ctr"/>
            <a:r>
              <a:rPr lang="en-US" sz="8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Application Today</a:t>
            </a:r>
            <a:endParaRPr lang="en-US" sz="8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8" y="1679376"/>
            <a:ext cx="11135081" cy="4909893"/>
          </a:xfrm>
        </p:spPr>
        <p:txBody>
          <a:bodyPr>
            <a:norm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Way of Jeroboam is denominational</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Seeking something close to truth</a:t>
            </a:r>
          </a:p>
          <a:p>
            <a:pPr marL="0" indent="0" algn="just">
              <a:buClr>
                <a:srgbClr val="FFFFCC"/>
              </a:buClr>
              <a:buSzPct val="75000"/>
              <a:buNone/>
            </a:pPr>
            <a:r>
              <a:rPr lang="en-US" sz="46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Having </a:t>
            </a:r>
            <a:r>
              <a:rPr lang="en-US" sz="46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a form of godliness but denying </a:t>
            </a:r>
            <a:r>
              <a:rPr lang="en-US" sz="46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its </a:t>
            </a:r>
            <a:r>
              <a:rPr lang="en-US" sz="46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power. And from such people turn away</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2 Timothy </a:t>
            </a: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3:5 </a:t>
            </a:r>
          </a:p>
        </p:txBody>
      </p:sp>
    </p:spTree>
    <p:extLst>
      <p:ext uri="{BB962C8B-B14F-4D97-AF65-F5344CB8AC3E}">
        <p14:creationId xmlns:p14="http://schemas.microsoft.com/office/powerpoint/2010/main" val="3923712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16115"/>
            <a:ext cx="12191999" cy="1228028"/>
          </a:xfrm>
        </p:spPr>
        <p:txBody>
          <a:bodyPr wrap="square">
            <a:spAutoFit/>
          </a:bodyPr>
          <a:lstStyle/>
          <a:p>
            <a:pPr lvl="0" algn="ctr"/>
            <a:r>
              <a:rPr lang="en-US" sz="8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Application Today</a:t>
            </a:r>
            <a:endParaRPr lang="en-US" sz="8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8" y="1679376"/>
            <a:ext cx="11135081" cy="5673924"/>
          </a:xfrm>
        </p:spPr>
        <p:txBody>
          <a:bodyPr>
            <a:norm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Way of Jeroboam is denominational</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Seeking something close to truth</a:t>
            </a: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Lacking authority for existence</a:t>
            </a: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6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And then I will declare to them, 'I never </a:t>
            </a:r>
            <a:r>
              <a:rPr lang="en-US" sz="46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knew </a:t>
            </a:r>
            <a:r>
              <a:rPr lang="en-US" sz="46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you; depart from Me, you who </a:t>
            </a:r>
            <a:r>
              <a:rPr lang="en-US" sz="46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practice </a:t>
            </a:r>
            <a:r>
              <a:rPr lang="en-US" sz="4600" b="1" i="1" dirty="0">
                <a:ln w="9525">
                  <a:solidFill>
                    <a:schemeClr val="bg1"/>
                  </a:solidFill>
                  <a:prstDash val="solid"/>
                </a:ln>
                <a:solidFill>
                  <a:srgbClr val="FFFF00"/>
                </a:solidFill>
                <a:effectLst>
                  <a:outerShdw blurRad="12700" dist="38100" dir="2700000" algn="tl" rotWithShape="0">
                    <a:schemeClr val="bg1">
                      <a:lumMod val="50000"/>
                    </a:schemeClr>
                  </a:outerShdw>
                </a:effectLst>
              </a:rPr>
              <a:t>lawlessness</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Matthew </a:t>
            </a: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7:23 </a:t>
            </a:r>
          </a:p>
        </p:txBody>
      </p:sp>
    </p:spTree>
    <p:extLst>
      <p:ext uri="{BB962C8B-B14F-4D97-AF65-F5344CB8AC3E}">
        <p14:creationId xmlns:p14="http://schemas.microsoft.com/office/powerpoint/2010/main" val="1376462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16115"/>
            <a:ext cx="12191999" cy="1228028"/>
          </a:xfrm>
        </p:spPr>
        <p:txBody>
          <a:bodyPr wrap="square">
            <a:spAutoFit/>
          </a:bodyPr>
          <a:lstStyle/>
          <a:p>
            <a:pPr lvl="0" algn="ctr"/>
            <a:r>
              <a:rPr lang="en-US" sz="8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Application Today</a:t>
            </a:r>
            <a:endParaRPr lang="en-US" sz="8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6"/>
            <a:ext cx="10811232" cy="5435799"/>
          </a:xfrm>
        </p:spPr>
        <p:txBody>
          <a:bodyPr>
            <a:norm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Way of Jeroboam is denominational</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Seeking something close to truth</a:t>
            </a: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Lacking authority for existence</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Creating a religious world that is lost</a:t>
            </a: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6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And because </a:t>
            </a:r>
            <a:r>
              <a:rPr lang="en-US" sz="4600" b="1" i="1" dirty="0">
                <a:ln w="9525">
                  <a:solidFill>
                    <a:schemeClr val="bg1"/>
                  </a:solidFill>
                  <a:prstDash val="solid"/>
                </a:ln>
                <a:solidFill>
                  <a:srgbClr val="FFFF00"/>
                </a:solidFill>
                <a:effectLst>
                  <a:outerShdw blurRad="12700" dist="38100" dir="2700000" algn="tl" rotWithShape="0">
                    <a:schemeClr val="bg1">
                      <a:lumMod val="50000"/>
                    </a:schemeClr>
                  </a:outerShdw>
                </a:effectLst>
              </a:rPr>
              <a:t>lawlessness</a:t>
            </a:r>
            <a:r>
              <a:rPr lang="en-US" sz="46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will abound, </a:t>
            </a:r>
            <a:r>
              <a:rPr lang="en-US" sz="46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the </a:t>
            </a:r>
            <a:r>
              <a:rPr lang="en-US" sz="46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love of many will grow cold</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Matthew </a:t>
            </a: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24:12 </a:t>
            </a:r>
            <a:endPar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799282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16115"/>
            <a:ext cx="12191999" cy="1228028"/>
          </a:xfrm>
        </p:spPr>
        <p:txBody>
          <a:bodyPr wrap="square">
            <a:spAutoFit/>
          </a:bodyPr>
          <a:lstStyle/>
          <a:p>
            <a:pPr lvl="0" algn="ctr"/>
            <a:r>
              <a:rPr lang="en-US" sz="8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Our Determination</a:t>
            </a:r>
            <a:endParaRPr lang="en-US" sz="8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6"/>
            <a:ext cx="11576544" cy="4909893"/>
          </a:xfrm>
        </p:spPr>
        <p:txBody>
          <a:bodyPr>
            <a:norm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lack of authority is lawlessness</a:t>
            </a:r>
          </a:p>
          <a:p>
            <a:pPr marL="0" indent="0" algn="just">
              <a:buClr>
                <a:srgbClr val="FFFFCC"/>
              </a:buClr>
              <a:buSzPct val="75000"/>
              <a:buNone/>
            </a:pP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Not following the pattern is lawlessness</a:t>
            </a:r>
          </a:p>
          <a:p>
            <a:pPr marL="0" indent="0" algn="just">
              <a:buClr>
                <a:srgbClr val="FFFFCC"/>
              </a:buClr>
              <a:buSzPct val="75000"/>
              <a:buNone/>
            </a:pPr>
            <a:endPar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cannot be a denomination</a:t>
            </a:r>
          </a:p>
          <a:p>
            <a:pPr marL="0" indent="0" algn="just">
              <a:buClr>
                <a:srgbClr val="FFFFCC"/>
              </a:buClr>
              <a:buSzPct val="75000"/>
              <a:buNone/>
            </a:pP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923741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60200561"/>
              </p:ext>
            </p:extLst>
          </p:nvPr>
        </p:nvGraphicFramePr>
        <p:xfrm>
          <a:off x="4423144" y="-2"/>
          <a:ext cx="7768856" cy="6742296"/>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84428">
                  <a:extLst>
                    <a:ext uri="{9D8B030D-6E8A-4147-A177-3AD203B41FA5}">
                      <a16:colId xmlns="" xmlns:a16="http://schemas.microsoft.com/office/drawing/2014/main" val="20000"/>
                    </a:ext>
                  </a:extLst>
                </a:gridCol>
                <a:gridCol w="3884428"/>
              </a:tblGrid>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Ryan Sollars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420</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219</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165</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Lamar McDonald</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–97(s)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329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Anthony Ward</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0" y="521730"/>
            <a:ext cx="4423144" cy="6001643"/>
          </a:xfrm>
          <a:prstGeom prst="rect">
            <a:avLst/>
          </a:prstGeom>
          <a:noFill/>
        </p:spPr>
        <p:txBody>
          <a:bodyPr wrap="square">
            <a:spAutoFit/>
          </a:bodyPr>
          <a:lstStyle/>
          <a:p>
            <a:pPr algn="ctr"/>
            <a:r>
              <a:rPr lang="en-US" sz="3200" b="1" dirty="0">
                <a:ln w="9525">
                  <a:solidFill>
                    <a:schemeClr val="bg1"/>
                  </a:solidFill>
                  <a:prstDash val="solid"/>
                </a:ln>
                <a:effectLst>
                  <a:outerShdw blurRad="12700" dist="38100" dir="2700000" algn="tl" rotWithShape="0">
                    <a:schemeClr val="bg1">
                      <a:lumMod val="50000"/>
                    </a:schemeClr>
                  </a:outerShdw>
                </a:effectLst>
              </a:rPr>
              <a:t>  </a:t>
            </a:r>
            <a:r>
              <a:rPr lang="en-US" sz="3200" b="1" dirty="0" smtClean="0">
                <a:ln w="9525">
                  <a:solidFill>
                    <a:schemeClr val="bg1"/>
                  </a:solidFill>
                  <a:prstDash val="solid"/>
                </a:ln>
                <a:effectLst>
                  <a:outerShdw blurRad="12700" dist="38100" dir="2700000" algn="tl" rotWithShape="0">
                    <a:schemeClr val="bg1">
                      <a:lumMod val="50000"/>
                    </a:schemeClr>
                  </a:outerShdw>
                </a:effectLst>
              </a:rPr>
              <a:t>1 Corinthians 16:2</a:t>
            </a:r>
          </a:p>
          <a:p>
            <a:pPr algn="ctr"/>
            <a:r>
              <a:rPr lang="en-US" sz="3200" b="1" i="1" dirty="0" smtClean="0">
                <a:ln w="9525">
                  <a:solidFill>
                    <a:schemeClr val="bg1"/>
                  </a:solidFill>
                  <a:prstDash val="solid"/>
                </a:ln>
                <a:effectLst>
                  <a:outerShdw blurRad="12700" dist="38100" dir="2700000" algn="tl" rotWithShape="0">
                    <a:schemeClr val="bg1">
                      <a:lumMod val="50000"/>
                    </a:schemeClr>
                  </a:outerShdw>
                </a:effectLst>
              </a:rPr>
              <a:t>On </a:t>
            </a:r>
            <a:r>
              <a:rPr lang="en-US" sz="3200" b="1" i="1" dirty="0">
                <a:ln w="9525">
                  <a:solidFill>
                    <a:schemeClr val="bg1"/>
                  </a:solidFill>
                  <a:prstDash val="solid"/>
                </a:ln>
                <a:effectLst>
                  <a:outerShdw blurRad="12700" dist="38100" dir="2700000" algn="tl" rotWithShape="0">
                    <a:schemeClr val="bg1">
                      <a:lumMod val="50000"/>
                    </a:schemeClr>
                  </a:outerShdw>
                </a:effectLst>
              </a:rPr>
              <a:t>the first day of the week let each one of you lay something aside, storing up as he may prosper, that there be no collections when I come</a:t>
            </a:r>
            <a:r>
              <a:rPr lang="en-US" sz="3200" b="1" dirty="0" smtClean="0">
                <a:ln w="9525">
                  <a:solidFill>
                    <a:schemeClr val="bg1"/>
                  </a:solidFill>
                  <a:prstDash val="solid"/>
                </a:ln>
                <a:effectLst>
                  <a:outerShdw blurRad="12700" dist="38100" dir="2700000" algn="tl" rotWithShape="0">
                    <a:schemeClr val="bg1">
                      <a:lumMod val="50000"/>
                    </a:schemeClr>
                  </a:outerShdw>
                </a:effectLst>
              </a:rPr>
              <a:t>.</a:t>
            </a:r>
          </a:p>
          <a:p>
            <a:pPr algn="ctr"/>
            <a:endParaRPr lang="en-US" sz="3200" b="1" dirty="0" smtClean="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The collection basket </a:t>
            </a: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is in the foyer</a:t>
            </a:r>
            <a:endParaRPr lang="en-US" sz="3200" dirty="0"/>
          </a:p>
        </p:txBody>
      </p:sp>
    </p:spTree>
    <p:extLst>
      <p:ext uri="{BB962C8B-B14F-4D97-AF65-F5344CB8AC3E}">
        <p14:creationId xmlns:p14="http://schemas.microsoft.com/office/powerpoint/2010/main" val="206905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6090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Doctrine of Christ</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278969" y="1687475"/>
            <a:ext cx="11313763" cy="5348755"/>
          </a:xfrm>
        </p:spPr>
        <p:txBody>
          <a:bodyPr>
            <a:normAutofit/>
          </a:bodyPr>
          <a:lstStyle/>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Hear and Believe – Acts 15:7</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Confess Jesus as Lord – Romans 10:9</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Repentance from sin – Acts 2:38</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Baptism into Christ – Romans 6:3-5</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Faithful in life – Revelation 2:10</a:t>
            </a:r>
            <a:endParaRPr lang="en-US" sz="5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457658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94228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Story of Jesus’ Church</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14068" y="1709194"/>
            <a:ext cx="10866845"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Established by Jesus as the Kingdom</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Matthew 16:18-19</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Framed by the Holy Spirit and Apostles</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Ephesians 2:20</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Finished with the New Testament</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Jude 3</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602681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Story of </a:t>
            </a:r>
            <a:r>
              <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rPr>
              <a:t>Jesus’ Church</a:t>
            </a:r>
          </a:p>
        </p:txBody>
      </p:sp>
      <p:sp>
        <p:nvSpPr>
          <p:cNvPr id="3" name="Text Placeholder 2"/>
          <p:cNvSpPr txBox="1">
            <a:spLocks noGrp="1"/>
          </p:cNvSpPr>
          <p:nvPr>
            <p:ph type="body" idx="4294967295"/>
          </p:nvPr>
        </p:nvSpPr>
        <p:spPr>
          <a:xfrm>
            <a:off x="414068" y="1709194"/>
            <a:ext cx="10866845"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Local churches follow the pattern </a:t>
            </a:r>
          </a:p>
          <a:p>
            <a:pPr marL="0" indent="0" algn="just">
              <a:buClr>
                <a:srgbClr val="FFFFCC"/>
              </a:buClr>
              <a:buSzPct val="75000"/>
              <a:buNone/>
            </a:pP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For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you, brethren, became imitators of the churches of God which are in Judea in Christ Jesus</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Thessalonians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2:14 </a:t>
            </a:r>
          </a:p>
        </p:txBody>
      </p:sp>
    </p:spTree>
    <p:extLst>
      <p:ext uri="{BB962C8B-B14F-4D97-AF65-F5344CB8AC3E}">
        <p14:creationId xmlns:p14="http://schemas.microsoft.com/office/powerpoint/2010/main" val="3436888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Story of </a:t>
            </a:r>
            <a:r>
              <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rPr>
              <a:t>Jesus’ Church</a:t>
            </a:r>
          </a:p>
        </p:txBody>
      </p:sp>
      <p:sp>
        <p:nvSpPr>
          <p:cNvPr id="3" name="Text Placeholder 2"/>
          <p:cNvSpPr txBox="1">
            <a:spLocks noGrp="1"/>
          </p:cNvSpPr>
          <p:nvPr>
            <p:ph type="body" idx="4294967295"/>
          </p:nvPr>
        </p:nvSpPr>
        <p:spPr>
          <a:xfrm>
            <a:off x="258792" y="1709194"/>
            <a:ext cx="11533517"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New Testament warning:</a:t>
            </a:r>
          </a:p>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Now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the Spirit expressly says that in latter times some will depart from the faith, giving heed to deceiving spirits and doctrines of demons</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Timothy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4:1 </a:t>
            </a:r>
          </a:p>
        </p:txBody>
      </p:sp>
    </p:spTree>
    <p:extLst>
      <p:ext uri="{BB962C8B-B14F-4D97-AF65-F5344CB8AC3E}">
        <p14:creationId xmlns:p14="http://schemas.microsoft.com/office/powerpoint/2010/main" val="888027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Story of </a:t>
            </a:r>
            <a:r>
              <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rPr>
              <a:t>Jesus’ Church</a:t>
            </a:r>
          </a:p>
        </p:txBody>
      </p:sp>
      <p:sp>
        <p:nvSpPr>
          <p:cNvPr id="3" name="Text Placeholder 2"/>
          <p:cNvSpPr txBox="1">
            <a:spLocks noGrp="1"/>
          </p:cNvSpPr>
          <p:nvPr>
            <p:ph type="body" idx="4294967295"/>
          </p:nvPr>
        </p:nvSpPr>
        <p:spPr>
          <a:xfrm>
            <a:off x="258792" y="1709194"/>
            <a:ext cx="11533517"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New Testament warning:</a:t>
            </a:r>
          </a:p>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Let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no one deceive you by any means; for that Day will not come unless the falling away comes </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first…..For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the </a:t>
            </a:r>
            <a:r>
              <a:rPr lang="en-US" sz="5000" b="1" i="1" dirty="0">
                <a:ln w="9525">
                  <a:solidFill>
                    <a:schemeClr val="bg1"/>
                  </a:solidFill>
                  <a:prstDash val="solid"/>
                </a:ln>
                <a:solidFill>
                  <a:srgbClr val="FFFF00"/>
                </a:solidFill>
                <a:effectLst>
                  <a:outerShdw blurRad="12700" dist="38100" dir="2700000" algn="tl" rotWithShape="0">
                    <a:schemeClr val="bg1">
                      <a:lumMod val="50000"/>
                    </a:schemeClr>
                  </a:outerShdw>
                </a:effectLst>
              </a:rPr>
              <a:t>mystery of lawlessness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is already at work…..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2 Thessalonians 2:3,7</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015861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First Denomination </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5"/>
            <a:ext cx="11576544" cy="5569150"/>
          </a:xfrm>
        </p:spPr>
        <p:txBody>
          <a:bodyPr>
            <a:norm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the end of the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Apostolic time</a:t>
            </a: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Men rose up to distort the Gospel</a:t>
            </a:r>
          </a:p>
          <a:p>
            <a:pPr marL="0" indent="0" algn="just">
              <a:buClr>
                <a:srgbClr val="FFFFCC"/>
              </a:buClr>
              <a:buSzPct val="75000"/>
              <a:buNone/>
            </a:pP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For I know this, that after my departure savage wolves will come in among you, not sparing the </a:t>
            </a: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flock. Also </a:t>
            </a:r>
            <a:r>
              <a:rPr lang="en-US" sz="4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from among yourselves men will rise up, speaking perverse things, to draw away the disciples after themselves</a:t>
            </a: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Acts 20:29-30 </a:t>
            </a:r>
            <a:endParaRPr lang="en-US" sz="4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30915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First Denomination </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5"/>
            <a:ext cx="11576544" cy="5569150"/>
          </a:xfrm>
        </p:spPr>
        <p:txBody>
          <a:bodyPr>
            <a:norm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the end of the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Apostolic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time</a:t>
            </a: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Men rose up to distort the Gospel</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Churches were subverted into error</a:t>
            </a:r>
          </a:p>
          <a:p>
            <a:pPr marL="0" indent="0" algn="just">
              <a:buClr>
                <a:srgbClr val="FFFFCC"/>
              </a:buClr>
              <a:buSzPct val="75000"/>
              <a:buNone/>
            </a:pP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Remember </a:t>
            </a:r>
            <a:r>
              <a:rPr lang="en-US" sz="4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therefore from where you have fallen; repent and do the first works, or else I will come to you quickly and remove your lampstand from its place--unless you repent</a:t>
            </a:r>
            <a:r>
              <a:rPr lang="en-US" sz="4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2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Revelation </a:t>
            </a:r>
            <a:r>
              <a:rPr lang="en-US" sz="4200" b="1" dirty="0">
                <a:ln w="9525">
                  <a:solidFill>
                    <a:schemeClr val="bg1"/>
                  </a:solidFill>
                  <a:prstDash val="solid"/>
                </a:ln>
                <a:solidFill>
                  <a:schemeClr val="tx1"/>
                </a:solidFill>
                <a:effectLst>
                  <a:outerShdw blurRad="12700" dist="38100" dir="2700000" algn="tl" rotWithShape="0">
                    <a:schemeClr val="bg1">
                      <a:lumMod val="50000"/>
                    </a:schemeClr>
                  </a:outerShdw>
                </a:effectLst>
              </a:rPr>
              <a:t>2:5 </a:t>
            </a:r>
          </a:p>
        </p:txBody>
      </p:sp>
    </p:spTree>
    <p:extLst>
      <p:ext uri="{BB962C8B-B14F-4D97-AF65-F5344CB8AC3E}">
        <p14:creationId xmlns:p14="http://schemas.microsoft.com/office/powerpoint/2010/main" val="1031244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394215</TotalTime>
  <Words>1052</Words>
  <Application>Microsoft Office PowerPoint</Application>
  <PresentationFormat>Widescreen</PresentationFormat>
  <Paragraphs>157</Paragraphs>
  <Slides>21</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Bell MT</vt:lpstr>
      <vt:lpstr>Calibri</vt:lpstr>
      <vt:lpstr>Depth</vt:lpstr>
      <vt:lpstr>Welcome!</vt:lpstr>
      <vt:lpstr>PowerPoint Presentation</vt:lpstr>
      <vt:lpstr>PowerPoint Presentation</vt:lpstr>
      <vt:lpstr>Story of Jesus’ Church</vt:lpstr>
      <vt:lpstr>Story of Jesus’ Church</vt:lpstr>
      <vt:lpstr>Story of Jesus’ Church</vt:lpstr>
      <vt:lpstr>Story of Jesus’ Church</vt:lpstr>
      <vt:lpstr>The First Denomination </vt:lpstr>
      <vt:lpstr>The First Denomination </vt:lpstr>
      <vt:lpstr>The First Denomination </vt:lpstr>
      <vt:lpstr>The First Denomination </vt:lpstr>
      <vt:lpstr>The First Denomination </vt:lpstr>
      <vt:lpstr>The First Denomination </vt:lpstr>
      <vt:lpstr>The First Denomination </vt:lpstr>
      <vt:lpstr>The First Denomination </vt:lpstr>
      <vt:lpstr>Application Today</vt:lpstr>
      <vt:lpstr>Application Today</vt:lpstr>
      <vt:lpstr>Application Today</vt:lpstr>
      <vt:lpstr>Our Determination</vt:lpstr>
      <vt:lpstr>PowerPoint Presentation</vt:lpstr>
      <vt:lpstr>The Doctrine of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1240</cp:revision>
  <dcterms:created xsi:type="dcterms:W3CDTF">2016-12-20T17:11:47Z</dcterms:created>
  <dcterms:modified xsi:type="dcterms:W3CDTF">2020-10-25T15:18:51Z</dcterms:modified>
</cp:coreProperties>
</file>